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6b60906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6b60906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6b60906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6b60906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6b609065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6b609065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e6b609065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e6b609065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6b60906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6b60906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6b609065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6b609065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6b609065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6b609065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6b609065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6b609065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e6b609065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e6b609065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e6b6090650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e6b6090650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e6b6090650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e6b6090650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6b60906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6b60906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17.png"/><Relationship Id="rId7" Type="http://schemas.openxmlformats.org/officeDocument/2006/relationships/image" Target="../media/image4.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30750" y="-73300"/>
            <a:ext cx="9241725" cy="6931326"/>
          </a:xfrm>
          <a:prstGeom prst="rect">
            <a:avLst/>
          </a:prstGeom>
          <a:noFill/>
          <a:ln>
            <a:noFill/>
          </a:ln>
        </p:spPr>
      </p:pic>
      <p:sp>
        <p:nvSpPr>
          <p:cNvPr id="135" name="Google Shape;135;p13"/>
          <p:cNvSpPr txBox="1"/>
          <p:nvPr>
            <p:ph type="ctrTitle"/>
          </p:nvPr>
        </p:nvSpPr>
        <p:spPr>
          <a:xfrm>
            <a:off x="973025" y="914475"/>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6800"/>
              <a:t>RISE</a:t>
            </a:r>
            <a:endParaRPr b="1" sz="6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2"/>
          <p:cNvPicPr preferRelativeResize="0"/>
          <p:nvPr/>
        </p:nvPicPr>
        <p:blipFill>
          <a:blip r:embed="rId3">
            <a:alphaModFix/>
          </a:blip>
          <a:stretch>
            <a:fillRect/>
          </a:stretch>
        </p:blipFill>
        <p:spPr>
          <a:xfrm>
            <a:off x="2565391" y="393748"/>
            <a:ext cx="4163313" cy="4163251"/>
          </a:xfrm>
          <a:prstGeom prst="rect">
            <a:avLst/>
          </a:prstGeom>
          <a:noFill/>
          <a:ln>
            <a:noFill/>
          </a:ln>
        </p:spPr>
      </p:pic>
      <p:sp>
        <p:nvSpPr>
          <p:cNvPr id="196" name="Google Shape;19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 </a:t>
            </a:r>
            <a:r>
              <a:rPr lang="en" sz="2355"/>
              <a:t>Technologies Used</a:t>
            </a:r>
            <a:endParaRPr sz="3355"/>
          </a:p>
        </p:txBody>
      </p:sp>
      <p:sp>
        <p:nvSpPr>
          <p:cNvPr id="197" name="Google Shape;197;p22"/>
          <p:cNvSpPr txBox="1"/>
          <p:nvPr>
            <p:ph idx="1" type="body"/>
          </p:nvPr>
        </p:nvSpPr>
        <p:spPr>
          <a:xfrm>
            <a:off x="999875" y="8490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t/>
            </a:r>
            <a:endParaRPr sz="1102">
              <a:latin typeface="Arial"/>
              <a:ea typeface="Arial"/>
              <a:cs typeface="Arial"/>
              <a:sym typeface="Arial"/>
            </a:endParaRPr>
          </a:p>
          <a:p>
            <a:pPr indent="-298608" lvl="0" marL="457200" rtl="0" algn="l">
              <a:lnSpc>
                <a:spcPct val="150000"/>
              </a:lnSpc>
              <a:spcBef>
                <a:spcPts val="1600"/>
              </a:spcBef>
              <a:spcAft>
                <a:spcPts val="0"/>
              </a:spcAft>
              <a:buSzPts val="1103"/>
              <a:buFont typeface="Arial"/>
              <a:buChar char="●"/>
            </a:pPr>
            <a:r>
              <a:rPr lang="en" sz="1102">
                <a:latin typeface="Arial"/>
                <a:ea typeface="Arial"/>
                <a:cs typeface="Arial"/>
                <a:sym typeface="Arial"/>
              </a:rPr>
              <a:t>Python</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Streamlit</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Solidity</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OpenZeppelin Contracts</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Remix</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IPFS</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Pinata</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Ganache</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DALLE - 2</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Sepolia TestNet</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Etherscan.io</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OpenSea.io</a:t>
            </a:r>
            <a:endParaRPr sz="1102">
              <a:latin typeface="Arial"/>
              <a:ea typeface="Arial"/>
              <a:cs typeface="Arial"/>
              <a:sym typeface="Arial"/>
            </a:endParaRPr>
          </a:p>
          <a:p>
            <a:pPr indent="-298608" lvl="0" marL="457200" rtl="0" algn="l">
              <a:lnSpc>
                <a:spcPct val="150000"/>
              </a:lnSpc>
              <a:spcBef>
                <a:spcPts val="0"/>
              </a:spcBef>
              <a:spcAft>
                <a:spcPts val="0"/>
              </a:spcAft>
              <a:buSzPts val="1103"/>
              <a:buFont typeface="Arial"/>
              <a:buChar char="●"/>
            </a:pPr>
            <a:r>
              <a:rPr lang="en" sz="1102">
                <a:latin typeface="Arial"/>
                <a:ea typeface="Arial"/>
                <a:cs typeface="Arial"/>
                <a:sym typeface="Arial"/>
              </a:rPr>
              <a:t>Hardhat</a:t>
            </a:r>
            <a:endParaRPr sz="1102">
              <a:latin typeface="Arial"/>
              <a:ea typeface="Arial"/>
              <a:cs typeface="Arial"/>
              <a:sym typeface="Arial"/>
            </a:endParaRPr>
          </a:p>
          <a:p>
            <a:pPr indent="-311308" lvl="0" marL="457200" rtl="0" algn="l">
              <a:lnSpc>
                <a:spcPct val="150000"/>
              </a:lnSpc>
              <a:spcBef>
                <a:spcPts val="0"/>
              </a:spcBef>
              <a:spcAft>
                <a:spcPts val="0"/>
              </a:spcAft>
              <a:buSzPts val="1303"/>
              <a:buFont typeface="Arial"/>
              <a:buChar char="●"/>
            </a:pPr>
            <a:r>
              <a:rPr lang="en" sz="1102">
                <a:latin typeface="Arial"/>
                <a:ea typeface="Arial"/>
                <a:cs typeface="Arial"/>
                <a:sym typeface="Arial"/>
              </a:rPr>
              <a:t>Python Libraries (pandas, dotenv, Web3</a:t>
            </a:r>
            <a:r>
              <a:rPr lang="en" sz="1302">
                <a:latin typeface="Arial"/>
                <a:ea typeface="Arial"/>
                <a:cs typeface="Arial"/>
                <a:sym typeface="Arial"/>
              </a:rPr>
              <a:t>, Pathlib, Os, Requests, JSON)</a:t>
            </a:r>
            <a:endParaRPr sz="1302">
              <a:latin typeface="Arial"/>
              <a:ea typeface="Arial"/>
              <a:cs typeface="Arial"/>
              <a:sym typeface="Arial"/>
            </a:endParaRPr>
          </a:p>
        </p:txBody>
      </p:sp>
      <p:pic>
        <p:nvPicPr>
          <p:cNvPr id="198" name="Google Shape;198;p22"/>
          <p:cNvPicPr preferRelativeResize="0"/>
          <p:nvPr/>
        </p:nvPicPr>
        <p:blipFill>
          <a:blip r:embed="rId4">
            <a:alphaModFix/>
          </a:blip>
          <a:stretch>
            <a:fillRect/>
          </a:stretch>
        </p:blipFill>
        <p:spPr>
          <a:xfrm>
            <a:off x="7474723" y="3679825"/>
            <a:ext cx="1240225" cy="1188725"/>
          </a:xfrm>
          <a:prstGeom prst="rect">
            <a:avLst/>
          </a:prstGeom>
          <a:noFill/>
          <a:ln>
            <a:noFill/>
          </a:ln>
        </p:spPr>
      </p:pic>
      <p:pic>
        <p:nvPicPr>
          <p:cNvPr id="199" name="Google Shape;199;p22"/>
          <p:cNvPicPr preferRelativeResize="0"/>
          <p:nvPr/>
        </p:nvPicPr>
        <p:blipFill>
          <a:blip r:embed="rId5">
            <a:alphaModFix/>
          </a:blip>
          <a:stretch>
            <a:fillRect/>
          </a:stretch>
        </p:blipFill>
        <p:spPr>
          <a:xfrm>
            <a:off x="2941968" y="3444343"/>
            <a:ext cx="1327500" cy="727700"/>
          </a:xfrm>
          <a:prstGeom prst="rect">
            <a:avLst/>
          </a:prstGeom>
          <a:noFill/>
          <a:ln>
            <a:noFill/>
          </a:ln>
        </p:spPr>
      </p:pic>
      <p:pic>
        <p:nvPicPr>
          <p:cNvPr id="200" name="Google Shape;200;p22"/>
          <p:cNvPicPr preferRelativeResize="0"/>
          <p:nvPr/>
        </p:nvPicPr>
        <p:blipFill>
          <a:blip r:embed="rId6">
            <a:alphaModFix/>
          </a:blip>
          <a:stretch>
            <a:fillRect/>
          </a:stretch>
        </p:blipFill>
        <p:spPr>
          <a:xfrm>
            <a:off x="7431085" y="517748"/>
            <a:ext cx="1327500" cy="931850"/>
          </a:xfrm>
          <a:prstGeom prst="rect">
            <a:avLst/>
          </a:prstGeom>
          <a:noFill/>
          <a:ln>
            <a:noFill/>
          </a:ln>
        </p:spPr>
      </p:pic>
      <p:pic>
        <p:nvPicPr>
          <p:cNvPr id="201" name="Google Shape;201;p22"/>
          <p:cNvPicPr preferRelativeResize="0"/>
          <p:nvPr/>
        </p:nvPicPr>
        <p:blipFill>
          <a:blip r:embed="rId7">
            <a:alphaModFix/>
          </a:blip>
          <a:stretch>
            <a:fillRect/>
          </a:stretch>
        </p:blipFill>
        <p:spPr>
          <a:xfrm>
            <a:off x="5346256" y="2708544"/>
            <a:ext cx="1051675" cy="1051700"/>
          </a:xfrm>
          <a:prstGeom prst="rect">
            <a:avLst/>
          </a:prstGeom>
          <a:noFill/>
          <a:ln>
            <a:noFill/>
          </a:ln>
        </p:spPr>
      </p:pic>
      <p:pic>
        <p:nvPicPr>
          <p:cNvPr id="202" name="Google Shape;202;p22"/>
          <p:cNvPicPr preferRelativeResize="0"/>
          <p:nvPr/>
        </p:nvPicPr>
        <p:blipFill>
          <a:blip r:embed="rId8">
            <a:alphaModFix/>
          </a:blip>
          <a:stretch>
            <a:fillRect/>
          </a:stretch>
        </p:blipFill>
        <p:spPr>
          <a:xfrm>
            <a:off x="5960075" y="960440"/>
            <a:ext cx="1405401" cy="1405401"/>
          </a:xfrm>
          <a:prstGeom prst="rect">
            <a:avLst/>
          </a:prstGeom>
          <a:noFill/>
          <a:ln>
            <a:noFill/>
          </a:ln>
        </p:spPr>
      </p:pic>
      <p:pic>
        <p:nvPicPr>
          <p:cNvPr id="203" name="Google Shape;203;p22"/>
          <p:cNvPicPr preferRelativeResize="0"/>
          <p:nvPr/>
        </p:nvPicPr>
        <p:blipFill>
          <a:blip r:embed="rId9">
            <a:alphaModFix/>
          </a:blip>
          <a:stretch>
            <a:fillRect/>
          </a:stretch>
        </p:blipFill>
        <p:spPr>
          <a:xfrm>
            <a:off x="3095225" y="993900"/>
            <a:ext cx="1405400" cy="1338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1297500" y="195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Cost Estimate</a:t>
            </a:r>
            <a:endParaRPr b="1" sz="2600"/>
          </a:p>
        </p:txBody>
      </p:sp>
      <p:pic>
        <p:nvPicPr>
          <p:cNvPr id="209" name="Google Shape;209;p23"/>
          <p:cNvPicPr preferRelativeResize="0"/>
          <p:nvPr/>
        </p:nvPicPr>
        <p:blipFill>
          <a:blip r:embed="rId3">
            <a:alphaModFix/>
          </a:blip>
          <a:stretch>
            <a:fillRect/>
          </a:stretch>
        </p:blipFill>
        <p:spPr>
          <a:xfrm>
            <a:off x="1760000" y="685725"/>
            <a:ext cx="5863675" cy="4457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 </a:t>
            </a:r>
            <a:r>
              <a:rPr lang="en" sz="2133"/>
              <a:t>Breakdown of Tasks and Roles</a:t>
            </a:r>
            <a:endParaRPr sz="3133"/>
          </a:p>
        </p:txBody>
      </p:sp>
      <p:sp>
        <p:nvSpPr>
          <p:cNvPr id="215" name="Google Shape;215;p24"/>
          <p:cNvSpPr txBox="1"/>
          <p:nvPr>
            <p:ph idx="1" type="body"/>
          </p:nvPr>
        </p:nvSpPr>
        <p:spPr>
          <a:xfrm>
            <a:off x="1266800" y="1091275"/>
            <a:ext cx="7069500" cy="3387600"/>
          </a:xfrm>
          <a:prstGeom prst="rect">
            <a:avLst/>
          </a:prstGeom>
        </p:spPr>
        <p:txBody>
          <a:bodyPr anchorCtr="0" anchor="t" bIns="91425" lIns="91425" spcFirstLastPara="1" rIns="91425" wrap="square" tIns="91425">
            <a:normAutofit fontScale="70000" lnSpcReduction="10000"/>
          </a:bodyPr>
          <a:lstStyle/>
          <a:p>
            <a:pPr indent="-295275" lvl="0" marL="457200" rtl="0" algn="l">
              <a:lnSpc>
                <a:spcPct val="200000"/>
              </a:lnSpc>
              <a:spcBef>
                <a:spcPts val="0"/>
              </a:spcBef>
              <a:spcAft>
                <a:spcPts val="0"/>
              </a:spcAft>
              <a:buSzPct val="100000"/>
              <a:buChar char="●"/>
            </a:pPr>
            <a:r>
              <a:rPr lang="en" sz="1500"/>
              <a:t>Comprise various smart contracts using Solidity</a:t>
            </a:r>
            <a:endParaRPr sz="1500"/>
          </a:p>
          <a:p>
            <a:pPr indent="-286385" lvl="1" marL="914400" rtl="0" algn="l">
              <a:lnSpc>
                <a:spcPct val="200000"/>
              </a:lnSpc>
              <a:spcBef>
                <a:spcPts val="0"/>
              </a:spcBef>
              <a:spcAft>
                <a:spcPts val="0"/>
              </a:spcAft>
              <a:buSzPct val="100000"/>
              <a:buChar char="○"/>
            </a:pPr>
            <a:r>
              <a:rPr lang="en" sz="1300"/>
              <a:t>ECR 721, defining token, marketplace functionality, meta data ownership, transferability</a:t>
            </a:r>
            <a:endParaRPr sz="1300"/>
          </a:p>
          <a:p>
            <a:pPr indent="-286385" lvl="1" marL="914400" rtl="0" algn="l">
              <a:lnSpc>
                <a:spcPct val="200000"/>
              </a:lnSpc>
              <a:spcBef>
                <a:spcPts val="0"/>
              </a:spcBef>
              <a:spcAft>
                <a:spcPts val="0"/>
              </a:spcAft>
              <a:buSzPct val="100000"/>
              <a:buChar char="○"/>
            </a:pPr>
            <a:r>
              <a:rPr lang="en" sz="1300"/>
              <a:t>Marketplace contract - buying, selling, trading, listing, pricing and transactions</a:t>
            </a:r>
            <a:endParaRPr sz="1300"/>
          </a:p>
          <a:p>
            <a:pPr indent="-295275" lvl="0" marL="457200" rtl="0" algn="l">
              <a:lnSpc>
                <a:spcPct val="200000"/>
              </a:lnSpc>
              <a:spcBef>
                <a:spcPts val="0"/>
              </a:spcBef>
              <a:spcAft>
                <a:spcPts val="0"/>
              </a:spcAft>
              <a:buSzPct val="100000"/>
              <a:buChar char="●"/>
            </a:pPr>
            <a:r>
              <a:rPr lang="en" sz="1500"/>
              <a:t>Frontend</a:t>
            </a:r>
            <a:endParaRPr sz="1500"/>
          </a:p>
          <a:p>
            <a:pPr indent="-286385" lvl="1" marL="914400" rtl="0" algn="l">
              <a:lnSpc>
                <a:spcPct val="200000"/>
              </a:lnSpc>
              <a:spcBef>
                <a:spcPts val="0"/>
              </a:spcBef>
              <a:spcAft>
                <a:spcPts val="0"/>
              </a:spcAft>
              <a:buSzPct val="100000"/>
              <a:buChar char="○"/>
            </a:pPr>
            <a:r>
              <a:rPr lang="en" sz="1300"/>
              <a:t>Creating a pleasant and user friendly experience</a:t>
            </a:r>
            <a:endParaRPr sz="1300"/>
          </a:p>
          <a:p>
            <a:pPr indent="-295275" lvl="0" marL="457200" rtl="0" algn="l">
              <a:lnSpc>
                <a:spcPct val="200000"/>
              </a:lnSpc>
              <a:spcBef>
                <a:spcPts val="0"/>
              </a:spcBef>
              <a:spcAft>
                <a:spcPts val="0"/>
              </a:spcAft>
              <a:buSzPct val="100000"/>
              <a:buChar char="●"/>
            </a:pPr>
            <a:r>
              <a:rPr lang="en" sz="1500"/>
              <a:t>IPFS</a:t>
            </a:r>
            <a:endParaRPr sz="1500"/>
          </a:p>
          <a:p>
            <a:pPr indent="-286385" lvl="1" marL="914400" rtl="0" algn="l">
              <a:lnSpc>
                <a:spcPct val="200000"/>
              </a:lnSpc>
              <a:spcBef>
                <a:spcPts val="0"/>
              </a:spcBef>
              <a:spcAft>
                <a:spcPts val="0"/>
              </a:spcAft>
              <a:buSzPct val="100000"/>
              <a:buChar char="○"/>
            </a:pPr>
            <a:r>
              <a:rPr lang="en" sz="1300"/>
              <a:t>Store metadata for each NFT</a:t>
            </a:r>
            <a:endParaRPr sz="1500"/>
          </a:p>
          <a:p>
            <a:pPr indent="-295275" lvl="0" marL="457200" rtl="0" algn="l">
              <a:lnSpc>
                <a:spcPct val="200000"/>
              </a:lnSpc>
              <a:spcBef>
                <a:spcPts val="0"/>
              </a:spcBef>
              <a:spcAft>
                <a:spcPts val="0"/>
              </a:spcAft>
              <a:buSzPct val="100000"/>
              <a:buChar char="●"/>
            </a:pPr>
            <a:r>
              <a:rPr lang="en" sz="1500"/>
              <a:t>Security and testing</a:t>
            </a:r>
            <a:endParaRPr sz="1500"/>
          </a:p>
          <a:p>
            <a:pPr indent="-295275" lvl="0" marL="457200" rtl="0" algn="l">
              <a:lnSpc>
                <a:spcPct val="200000"/>
              </a:lnSpc>
              <a:spcBef>
                <a:spcPts val="0"/>
              </a:spcBef>
              <a:spcAft>
                <a:spcPts val="0"/>
              </a:spcAft>
              <a:buSzPct val="100000"/>
              <a:buChar char="●"/>
            </a:pPr>
            <a:r>
              <a:rPr lang="en" sz="1500"/>
              <a:t>Deployment</a:t>
            </a:r>
            <a:endParaRPr sz="1500"/>
          </a:p>
          <a:p>
            <a:pPr indent="-295275" lvl="0" marL="457200" rtl="0" algn="l">
              <a:lnSpc>
                <a:spcPct val="200000"/>
              </a:lnSpc>
              <a:spcBef>
                <a:spcPts val="0"/>
              </a:spcBef>
              <a:spcAft>
                <a:spcPts val="0"/>
              </a:spcAft>
              <a:buSzPct val="100000"/>
              <a:buChar char="●"/>
            </a:pPr>
            <a:r>
              <a:rPr lang="en" sz="1500"/>
              <a:t>Maintenance and updates</a:t>
            </a:r>
            <a:endParaRPr sz="1500"/>
          </a:p>
          <a:p>
            <a:pPr indent="-295275" lvl="0" marL="457200" rtl="0" algn="l">
              <a:lnSpc>
                <a:spcPct val="200000"/>
              </a:lnSpc>
              <a:spcBef>
                <a:spcPts val="0"/>
              </a:spcBef>
              <a:spcAft>
                <a:spcPts val="0"/>
              </a:spcAft>
              <a:buSzPct val="100000"/>
              <a:buChar char="●"/>
            </a:pPr>
            <a:r>
              <a:rPr lang="en" sz="1500"/>
              <a:t>AI Image generation</a:t>
            </a:r>
            <a:endParaRPr sz="1500"/>
          </a:p>
        </p:txBody>
      </p:sp>
      <p:pic>
        <p:nvPicPr>
          <p:cNvPr id="216" name="Google Shape;216;p24"/>
          <p:cNvPicPr preferRelativeResize="0"/>
          <p:nvPr/>
        </p:nvPicPr>
        <p:blipFill>
          <a:blip r:embed="rId3">
            <a:alphaModFix/>
          </a:blip>
          <a:stretch>
            <a:fillRect/>
          </a:stretch>
        </p:blipFill>
        <p:spPr>
          <a:xfrm>
            <a:off x="4267200" y="2571745"/>
            <a:ext cx="4187674" cy="2054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Links</a:t>
            </a:r>
            <a:endParaRPr/>
          </a:p>
        </p:txBody>
      </p:sp>
      <p:sp>
        <p:nvSpPr>
          <p:cNvPr id="222" name="Google Shape;222;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https://github.com/Izzlyb/UMFinTech_Project_Final_G2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4"/>
          <p:cNvPicPr preferRelativeResize="0"/>
          <p:nvPr/>
        </p:nvPicPr>
        <p:blipFill>
          <a:blip r:embed="rId3">
            <a:alphaModFix/>
          </a:blip>
          <a:stretch>
            <a:fillRect/>
          </a:stretch>
        </p:blipFill>
        <p:spPr>
          <a:xfrm>
            <a:off x="-3111875" y="-49600"/>
            <a:ext cx="12255876" cy="5242700"/>
          </a:xfrm>
          <a:prstGeom prst="rect">
            <a:avLst/>
          </a:prstGeom>
          <a:noFill/>
          <a:ln>
            <a:noFill/>
          </a:ln>
        </p:spPr>
      </p:pic>
      <p:sp>
        <p:nvSpPr>
          <p:cNvPr id="141" name="Google Shape;141;p14"/>
          <p:cNvSpPr txBox="1"/>
          <p:nvPr>
            <p:ph type="title"/>
          </p:nvPr>
        </p:nvSpPr>
        <p:spPr>
          <a:xfrm>
            <a:off x="-503400" y="1886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00"/>
              <a:t>Executive Summary</a:t>
            </a:r>
            <a:endParaRPr b="1" sz="3300"/>
          </a:p>
        </p:txBody>
      </p:sp>
      <p:sp>
        <p:nvSpPr>
          <p:cNvPr id="142" name="Google Shape;142;p14"/>
          <p:cNvSpPr txBox="1"/>
          <p:nvPr>
            <p:ph idx="1" type="body"/>
          </p:nvPr>
        </p:nvSpPr>
        <p:spPr>
          <a:xfrm>
            <a:off x="3482250" y="1102750"/>
            <a:ext cx="4609200" cy="2358000"/>
          </a:xfrm>
          <a:prstGeom prst="rect">
            <a:avLst/>
          </a:prstGeom>
        </p:spPr>
        <p:txBody>
          <a:bodyPr anchorCtr="0" anchor="t" bIns="91425" lIns="91425" spcFirstLastPara="1" rIns="91425" wrap="square" tIns="91425">
            <a:noAutofit/>
          </a:bodyPr>
          <a:lstStyle/>
          <a:p>
            <a:pPr indent="0" lvl="0" marL="0" marR="38100" rtl="0" algn="l">
              <a:spcBef>
                <a:spcPts val="0"/>
              </a:spcBef>
              <a:spcAft>
                <a:spcPts val="0"/>
              </a:spcAft>
              <a:buNone/>
            </a:pPr>
            <a:r>
              <a:t/>
            </a:r>
            <a:endParaRPr b="1" sz="1200">
              <a:latin typeface="Arial"/>
              <a:ea typeface="Arial"/>
              <a:cs typeface="Arial"/>
              <a:sym typeface="Arial"/>
            </a:endParaRPr>
          </a:p>
          <a:p>
            <a:pPr indent="0" lvl="0" marL="38100" marR="38100" rtl="0" algn="l">
              <a:lnSpc>
                <a:spcPct val="150000"/>
              </a:lnSpc>
              <a:spcBef>
                <a:spcPts val="0"/>
              </a:spcBef>
              <a:spcAft>
                <a:spcPts val="0"/>
              </a:spcAft>
              <a:buNone/>
            </a:pPr>
            <a:r>
              <a:rPr b="1" lang="en" sz="1200">
                <a:latin typeface="Arial"/>
                <a:ea typeface="Arial"/>
                <a:cs typeface="Arial"/>
                <a:sym typeface="Arial"/>
              </a:rPr>
              <a:t>P</a:t>
            </a:r>
            <a:r>
              <a:rPr b="1" lang="en" sz="1200">
                <a:latin typeface="Arial"/>
                <a:ea typeface="Arial"/>
                <a:cs typeface="Arial"/>
                <a:sym typeface="Arial"/>
              </a:rPr>
              <a:t>rimary Objective: </a:t>
            </a:r>
            <a:r>
              <a:rPr b="1" lang="en" sz="1200">
                <a:latin typeface="Roboto"/>
                <a:ea typeface="Roboto"/>
                <a:cs typeface="Roboto"/>
                <a:sym typeface="Roboto"/>
              </a:rPr>
              <a:t>Develop an intuitive NFT marketplace on the blockchain, featuring a minting engine for seamless NFT tokenization, ownership, and management. Through the RISE marketplace, registered users can securely list, buy, sell, and transfer their digital assets. Additionally, we went beyond the norm by creating our own exclusive NFTs using advanced AI algorithms, offering unique and visually stunning images. These proprietary NFTs serve as both a proof-of-concept and a demonstration of our platform's capabilities, alongside providing a dynamic portfolio that enhances user interaction and exemplifies the potential of our technology. This approach validates our smart contracts' efficiency and showcases the versatility of our platform.</a:t>
            </a:r>
            <a:endParaRPr b="1" sz="1200">
              <a:latin typeface="Arial"/>
              <a:ea typeface="Arial"/>
              <a:cs typeface="Arial"/>
              <a:sym typeface="Arial"/>
            </a:endParaRPr>
          </a:p>
          <a:p>
            <a:pPr indent="0" lvl="0" marL="38100" marR="38100" rtl="0" algn="l">
              <a:spcBef>
                <a:spcPts val="0"/>
              </a:spcBef>
              <a:spcAft>
                <a:spcPts val="0"/>
              </a:spcAft>
              <a:buNone/>
            </a:pPr>
            <a:r>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5"/>
          <p:cNvPicPr preferRelativeResize="0"/>
          <p:nvPr/>
        </p:nvPicPr>
        <p:blipFill>
          <a:blip r:embed="rId3">
            <a:alphaModFix/>
          </a:blip>
          <a:stretch>
            <a:fillRect/>
          </a:stretch>
        </p:blipFill>
        <p:spPr>
          <a:xfrm>
            <a:off x="1354" y="0"/>
            <a:ext cx="9141293" cy="5143501"/>
          </a:xfrm>
          <a:prstGeom prst="rect">
            <a:avLst/>
          </a:prstGeom>
          <a:noFill/>
          <a:ln>
            <a:noFill/>
          </a:ln>
        </p:spPr>
      </p:pic>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b="1" lang="en" sz="2409">
                <a:latin typeface="Lato"/>
                <a:ea typeface="Lato"/>
                <a:cs typeface="Lato"/>
                <a:sym typeface="Lato"/>
              </a:rPr>
              <a:t>Problem:</a:t>
            </a:r>
            <a:r>
              <a:rPr lang="en" sz="2409">
                <a:latin typeface="Lato"/>
                <a:ea typeface="Lato"/>
                <a:cs typeface="Lato"/>
                <a:sym typeface="Lato"/>
              </a:rPr>
              <a:t> </a:t>
            </a:r>
            <a:r>
              <a:rPr lang="en" sz="2409">
                <a:latin typeface="Lato"/>
                <a:ea typeface="Lato"/>
                <a:cs typeface="Lato"/>
                <a:sym typeface="Lato"/>
              </a:rPr>
              <a:t>Lack of Accessibility and Limited Trust and Security</a:t>
            </a:r>
            <a:endParaRPr sz="1809"/>
          </a:p>
        </p:txBody>
      </p:sp>
      <p:sp>
        <p:nvSpPr>
          <p:cNvPr id="149" name="Google Shape;149;p15"/>
          <p:cNvSpPr txBox="1"/>
          <p:nvPr>
            <p:ph idx="1" type="body"/>
          </p:nvPr>
        </p:nvSpPr>
        <p:spPr>
          <a:xfrm>
            <a:off x="1297500" y="1544425"/>
            <a:ext cx="7038900" cy="2919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i="1" lang="en" sz="2300">
                <a:latin typeface="Arial"/>
                <a:ea typeface="Arial"/>
                <a:cs typeface="Arial"/>
                <a:sym typeface="Arial"/>
              </a:rPr>
              <a:t>Solution:</a:t>
            </a:r>
            <a:r>
              <a:rPr b="1" i="1" lang="en" sz="2300">
                <a:highlight>
                  <a:schemeClr val="dk1"/>
                </a:highlight>
                <a:latin typeface="Arial"/>
                <a:ea typeface="Arial"/>
                <a:cs typeface="Arial"/>
                <a:sym typeface="Arial"/>
              </a:rPr>
              <a:t> </a:t>
            </a:r>
            <a:endParaRPr b="1" i="1" sz="2300">
              <a:highlight>
                <a:schemeClr val="dk1"/>
              </a:highlight>
              <a:latin typeface="Arial"/>
              <a:ea typeface="Arial"/>
              <a:cs typeface="Arial"/>
              <a:sym typeface="Arial"/>
            </a:endParaRPr>
          </a:p>
          <a:p>
            <a:pPr indent="0" lvl="0" marL="0" rtl="0" algn="l">
              <a:spcBef>
                <a:spcPts val="1200"/>
              </a:spcBef>
              <a:spcAft>
                <a:spcPts val="0"/>
              </a:spcAft>
              <a:buNone/>
            </a:pPr>
            <a:r>
              <a:t/>
            </a:r>
            <a:endParaRPr b="1" sz="1587">
              <a:highlight>
                <a:schemeClr val="dk1"/>
              </a:highlight>
              <a:latin typeface="Roboto"/>
              <a:ea typeface="Roboto"/>
              <a:cs typeface="Roboto"/>
              <a:sym typeface="Roboto"/>
            </a:endParaRPr>
          </a:p>
          <a:p>
            <a:pPr indent="0" lvl="0" marL="0" rtl="0" algn="l">
              <a:spcBef>
                <a:spcPts val="1200"/>
              </a:spcBef>
              <a:spcAft>
                <a:spcPts val="0"/>
              </a:spcAft>
              <a:buNone/>
            </a:pPr>
            <a:r>
              <a:rPr b="1" lang="en" sz="1587">
                <a:highlight>
                  <a:schemeClr val="dk1"/>
                </a:highlight>
                <a:latin typeface="Roboto"/>
                <a:ea typeface="Roboto"/>
                <a:cs typeface="Roboto"/>
                <a:sym typeface="Roboto"/>
              </a:rPr>
              <a:t>RISE revolutionizes digital asset trading for all, regardless of tech skill. With a user-friendly interface and blockchain, our marketplace ensures secure, transparent transactions. Smart contracts boost trust, reducing fraud worries. Beyond accessibility, it's a creator's haven, amplifying exposure and monetization possibilities.</a:t>
            </a:r>
            <a:endParaRPr b="1" sz="5331">
              <a:highlight>
                <a:schemeClr val="dk1"/>
              </a:highlight>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Non-Fungible Token (NFT)</a:t>
            </a:r>
            <a:endParaRPr/>
          </a:p>
        </p:txBody>
      </p:sp>
      <p:sp>
        <p:nvSpPr>
          <p:cNvPr id="155" name="Google Shape;155;p16"/>
          <p:cNvSpPr txBox="1"/>
          <p:nvPr>
            <p:ph idx="1" type="body"/>
          </p:nvPr>
        </p:nvSpPr>
        <p:spPr>
          <a:xfrm>
            <a:off x="342900" y="1543050"/>
            <a:ext cx="1933500" cy="316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latin typeface="Roboto"/>
                <a:ea typeface="Roboto"/>
                <a:cs typeface="Roboto"/>
                <a:sym typeface="Roboto"/>
              </a:rPr>
              <a:t>A Non-Fungible Token (NFT) is a unique digital asset verified using blockchain technology. Unlike standard tokens that are interchangeable with each other, each NFT has a specific code and </a:t>
            </a:r>
            <a:r>
              <a:rPr lang="en" sz="1200">
                <a:latin typeface="Roboto"/>
                <a:ea typeface="Roboto"/>
                <a:cs typeface="Roboto"/>
                <a:sym typeface="Roboto"/>
              </a:rPr>
              <a:t>metadata</a:t>
            </a:r>
            <a:r>
              <a:rPr lang="en" sz="1200">
                <a:latin typeface="Roboto"/>
                <a:ea typeface="Roboto"/>
                <a:cs typeface="Roboto"/>
                <a:sym typeface="Roboto"/>
              </a:rPr>
              <a:t> that make it one-of-a-kind.</a:t>
            </a:r>
            <a:endParaRPr/>
          </a:p>
        </p:txBody>
      </p:sp>
      <p:pic>
        <p:nvPicPr>
          <p:cNvPr id="156" name="Google Shape;156;p16"/>
          <p:cNvPicPr preferRelativeResize="0"/>
          <p:nvPr/>
        </p:nvPicPr>
        <p:blipFill>
          <a:blip r:embed="rId3">
            <a:alphaModFix/>
          </a:blip>
          <a:stretch>
            <a:fillRect/>
          </a:stretch>
        </p:blipFill>
        <p:spPr>
          <a:xfrm>
            <a:off x="2276400" y="1148345"/>
            <a:ext cx="6060001" cy="35123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Process of Minting a </a:t>
            </a:r>
            <a:r>
              <a:rPr lang="en"/>
              <a:t>Non-Fungible Token (NFT)</a:t>
            </a:r>
            <a:endParaRPr/>
          </a:p>
        </p:txBody>
      </p:sp>
      <p:pic>
        <p:nvPicPr>
          <p:cNvPr id="162" name="Google Shape;162;p17"/>
          <p:cNvPicPr preferRelativeResize="0"/>
          <p:nvPr/>
        </p:nvPicPr>
        <p:blipFill>
          <a:blip r:embed="rId3">
            <a:alphaModFix/>
          </a:blip>
          <a:stretch>
            <a:fillRect/>
          </a:stretch>
        </p:blipFill>
        <p:spPr>
          <a:xfrm>
            <a:off x="1386937" y="1145925"/>
            <a:ext cx="6370125" cy="388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573"/>
              <a:buFont typeface="Arial"/>
              <a:buNone/>
            </a:pPr>
            <a:r>
              <a:rPr lang="en" sz="2711"/>
              <a:t>Demo</a:t>
            </a:r>
            <a:endParaRPr sz="2266"/>
          </a:p>
          <a:p>
            <a:pPr indent="0" lvl="0" marL="0" rtl="0" algn="l">
              <a:spcBef>
                <a:spcPts val="0"/>
              </a:spcBef>
              <a:spcAft>
                <a:spcPts val="0"/>
              </a:spcAft>
              <a:buNone/>
            </a:pPr>
            <a:r>
              <a:t/>
            </a:r>
            <a:endParaRPr/>
          </a:p>
        </p:txBody>
      </p:sp>
      <p:pic>
        <p:nvPicPr>
          <p:cNvPr id="168" name="Google Shape;168;p18"/>
          <p:cNvPicPr preferRelativeResize="0"/>
          <p:nvPr/>
        </p:nvPicPr>
        <p:blipFill>
          <a:blip r:embed="rId3">
            <a:alphaModFix/>
          </a:blip>
          <a:stretch>
            <a:fillRect/>
          </a:stretch>
        </p:blipFill>
        <p:spPr>
          <a:xfrm>
            <a:off x="0" y="1457321"/>
            <a:ext cx="4572000" cy="2857503"/>
          </a:xfrm>
          <a:prstGeom prst="rect">
            <a:avLst/>
          </a:prstGeom>
          <a:noFill/>
          <a:ln>
            <a:noFill/>
          </a:ln>
        </p:spPr>
      </p:pic>
      <p:pic>
        <p:nvPicPr>
          <p:cNvPr id="169" name="Google Shape;169;p18"/>
          <p:cNvPicPr preferRelativeResize="0"/>
          <p:nvPr/>
        </p:nvPicPr>
        <p:blipFill>
          <a:blip r:embed="rId4">
            <a:alphaModFix/>
          </a:blip>
          <a:stretch>
            <a:fillRect/>
          </a:stretch>
        </p:blipFill>
        <p:spPr>
          <a:xfrm>
            <a:off x="4572000" y="1457325"/>
            <a:ext cx="4572000" cy="28575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a:t>
            </a:r>
            <a:endParaRPr/>
          </a:p>
        </p:txBody>
      </p:sp>
      <p:pic>
        <p:nvPicPr>
          <p:cNvPr id="175" name="Google Shape;175;p19"/>
          <p:cNvPicPr preferRelativeResize="0"/>
          <p:nvPr/>
        </p:nvPicPr>
        <p:blipFill>
          <a:blip r:embed="rId3">
            <a:alphaModFix/>
          </a:blip>
          <a:stretch>
            <a:fillRect/>
          </a:stretch>
        </p:blipFill>
        <p:spPr>
          <a:xfrm>
            <a:off x="0" y="1543050"/>
            <a:ext cx="4572000" cy="2857506"/>
          </a:xfrm>
          <a:prstGeom prst="rect">
            <a:avLst/>
          </a:prstGeom>
          <a:noFill/>
          <a:ln>
            <a:noFill/>
          </a:ln>
        </p:spPr>
      </p:pic>
      <p:pic>
        <p:nvPicPr>
          <p:cNvPr id="176" name="Google Shape;176;p19"/>
          <p:cNvPicPr preferRelativeResize="0"/>
          <p:nvPr/>
        </p:nvPicPr>
        <p:blipFill>
          <a:blip r:embed="rId4">
            <a:alphaModFix/>
          </a:blip>
          <a:stretch>
            <a:fillRect/>
          </a:stretch>
        </p:blipFill>
        <p:spPr>
          <a:xfrm>
            <a:off x="4572000" y="1543062"/>
            <a:ext cx="4572000" cy="2857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TestNet OpenSea Validation</a:t>
            </a:r>
            <a:endParaRPr/>
          </a:p>
        </p:txBody>
      </p:sp>
      <p:pic>
        <p:nvPicPr>
          <p:cNvPr id="182" name="Google Shape;182;p20"/>
          <p:cNvPicPr preferRelativeResize="0"/>
          <p:nvPr/>
        </p:nvPicPr>
        <p:blipFill>
          <a:blip r:embed="rId3">
            <a:alphaModFix/>
          </a:blip>
          <a:stretch>
            <a:fillRect/>
          </a:stretch>
        </p:blipFill>
        <p:spPr>
          <a:xfrm>
            <a:off x="152400" y="1441200"/>
            <a:ext cx="4057902" cy="3530850"/>
          </a:xfrm>
          <a:prstGeom prst="rect">
            <a:avLst/>
          </a:prstGeom>
          <a:noFill/>
          <a:ln>
            <a:noFill/>
          </a:ln>
        </p:spPr>
      </p:pic>
      <p:pic>
        <p:nvPicPr>
          <p:cNvPr id="183" name="Google Shape;183;p20"/>
          <p:cNvPicPr preferRelativeResize="0"/>
          <p:nvPr/>
        </p:nvPicPr>
        <p:blipFill>
          <a:blip r:embed="rId4">
            <a:alphaModFix/>
          </a:blip>
          <a:stretch>
            <a:fillRect/>
          </a:stretch>
        </p:blipFill>
        <p:spPr>
          <a:xfrm>
            <a:off x="4362700" y="1441200"/>
            <a:ext cx="4707799" cy="3530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Contract Deployment</a:t>
            </a:r>
            <a:endParaRPr/>
          </a:p>
          <a:p>
            <a:pPr indent="0" lvl="0" marL="0" rtl="0" algn="l">
              <a:spcBef>
                <a:spcPts val="0"/>
              </a:spcBef>
              <a:spcAft>
                <a:spcPts val="0"/>
              </a:spcAft>
              <a:buNone/>
            </a:pPr>
            <a:r>
              <a:t/>
            </a:r>
            <a:endParaRPr/>
          </a:p>
        </p:txBody>
      </p:sp>
      <p:pic>
        <p:nvPicPr>
          <p:cNvPr id="189" name="Google Shape;189;p21"/>
          <p:cNvPicPr preferRelativeResize="0"/>
          <p:nvPr/>
        </p:nvPicPr>
        <p:blipFill>
          <a:blip r:embed="rId3">
            <a:alphaModFix/>
          </a:blip>
          <a:stretch>
            <a:fillRect/>
          </a:stretch>
        </p:blipFill>
        <p:spPr>
          <a:xfrm>
            <a:off x="225275" y="1000832"/>
            <a:ext cx="4185627" cy="4019743"/>
          </a:xfrm>
          <a:prstGeom prst="rect">
            <a:avLst/>
          </a:prstGeom>
          <a:noFill/>
          <a:ln>
            <a:noFill/>
          </a:ln>
        </p:spPr>
      </p:pic>
      <p:pic>
        <p:nvPicPr>
          <p:cNvPr id="190" name="Google Shape;190;p21"/>
          <p:cNvPicPr preferRelativeResize="0"/>
          <p:nvPr/>
        </p:nvPicPr>
        <p:blipFill>
          <a:blip r:embed="rId4">
            <a:alphaModFix/>
          </a:blip>
          <a:stretch>
            <a:fillRect/>
          </a:stretch>
        </p:blipFill>
        <p:spPr>
          <a:xfrm>
            <a:off x="4735601" y="1000825"/>
            <a:ext cx="4227222" cy="405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